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unnel Sans" panose="020B0604020202020204" charset="0"/>
      <p:regular r:id="rId11"/>
    </p:embeddedFont>
    <p:embeddedFont>
      <p:font typeface="Mona Sans Semi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5" d="100"/>
          <a:sy n="65" d="100"/>
        </p:scale>
        <p:origin x="204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97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Investment Behavior Analysis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deep dive into participant investment preferences, reasons, and financial behavior, powered by comprehensive business analytics.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80FFB5-A5F0-C79C-4D1D-22F17EBF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3111" y="6764594"/>
            <a:ext cx="1814462" cy="13807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130" y="366236"/>
            <a:ext cx="3331964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Objectives &amp; Tools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66130" y="800100"/>
            <a:ext cx="6686669" cy="858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primary goal is to meticulously </a:t>
            </a:r>
            <a:r>
              <a:rPr lang="en-US" sz="1200" dirty="0">
                <a:solidFill>
                  <a:srgbClr val="42424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analyze and visualize the intricate patterns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within participants' investment preferences, underlying reasons, and overall financial behavior. We aim to extract actionable insights from the data.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30" y="1807965"/>
            <a:ext cx="6686669" cy="6055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52969" y="1017390"/>
            <a:ext cx="1665089" cy="423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Tools &amp; Dataset: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485221" y="1373386"/>
            <a:ext cx="668666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Excel: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Utilized for robust data cleaning, transformation, and initial analytical computations</a:t>
            </a: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85221" y="1633061"/>
            <a:ext cx="668666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Power BI: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Employed for creating dynamic and interactive visualizations that bring the data to life.</a:t>
            </a:r>
            <a:endParaRPr lang="en-US" sz="11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118" y="2865240"/>
            <a:ext cx="6112792" cy="52857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5884" y="318849"/>
            <a:ext cx="415028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Gender Distribution Among Investors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264438" y="652929"/>
            <a:ext cx="7050762" cy="452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Understanding the demographic makeup of our investor pool is crucial for targeted strategies. The distribution 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reveals key insights: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35" y="1286947"/>
            <a:ext cx="5414248" cy="541424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8024" y="3907334"/>
            <a:ext cx="173474" cy="17347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05884" y="6875145"/>
            <a:ext cx="231934" cy="231934"/>
          </a:xfrm>
          <a:prstGeom prst="roundRect">
            <a:avLst>
              <a:gd name="adj" fmla="val 2100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401" y="6918662"/>
            <a:ext cx="144899" cy="144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785" y="6900505"/>
            <a:ext cx="1449586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Male Participants</a:t>
            </a:r>
            <a:endParaRPr lang="en-US" sz="1100" dirty="0"/>
          </a:p>
        </p:txBody>
      </p:sp>
      <p:sp>
        <p:nvSpPr>
          <p:cNvPr id="9" name="Text 4"/>
          <p:cNvSpPr/>
          <p:nvPr/>
        </p:nvSpPr>
        <p:spPr>
          <a:xfrm>
            <a:off x="753785" y="7197685"/>
            <a:ext cx="6419969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25 individuals</a:t>
            </a:r>
            <a:endParaRPr lang="en-US" sz="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635" y="1286947"/>
            <a:ext cx="5414248" cy="5414248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7902" y="3907334"/>
            <a:ext cx="173474" cy="173474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405884" y="7557135"/>
            <a:ext cx="231934" cy="231934"/>
          </a:xfrm>
          <a:prstGeom prst="roundRect">
            <a:avLst>
              <a:gd name="adj" fmla="val 2100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401" y="7600652"/>
            <a:ext cx="144899" cy="14489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53785" y="7582495"/>
            <a:ext cx="1449586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Female Participants</a:t>
            </a:r>
            <a:endParaRPr lang="en-US" sz="1100" dirty="0"/>
          </a:p>
        </p:txBody>
      </p:sp>
      <p:sp>
        <p:nvSpPr>
          <p:cNvPr id="15" name="Text 7"/>
          <p:cNvSpPr/>
          <p:nvPr/>
        </p:nvSpPr>
        <p:spPr>
          <a:xfrm>
            <a:off x="753785" y="7879675"/>
            <a:ext cx="6419969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15 individuals</a:t>
            </a:r>
            <a:endParaRPr lang="en-US" sz="900" dirty="0"/>
          </a:p>
        </p:txBody>
      </p:sp>
      <p:sp>
        <p:nvSpPr>
          <p:cNvPr id="16" name="Text 8"/>
          <p:cNvSpPr/>
          <p:nvPr/>
        </p:nvSpPr>
        <p:spPr>
          <a:xfrm>
            <a:off x="7456646" y="663954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 Participants: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40 individuals were included in this analysis.</a:t>
            </a:r>
            <a:endParaRPr lang="en-US" sz="1100" dirty="0"/>
          </a:p>
        </p:txBody>
      </p:sp>
      <p:sp>
        <p:nvSpPr>
          <p:cNvPr id="17" name="Text 9"/>
          <p:cNvSpPr/>
          <p:nvPr/>
        </p:nvSpPr>
        <p:spPr>
          <a:xfrm>
            <a:off x="7456646" y="1039624"/>
            <a:ext cx="6767870" cy="41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Male Dominance: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Male participants constitute a significant majority, accounting for 62.5% of the</a:t>
            </a:r>
          </a:p>
          <a:p>
            <a:pPr algn="l">
              <a:lnSpc>
                <a:spcPts val="1450"/>
              </a:lnSpc>
              <a:buSzPct val="100000"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         investment activity.</a:t>
            </a:r>
            <a:endParaRPr lang="en-US" sz="1100" dirty="0"/>
          </a:p>
        </p:txBody>
      </p:sp>
      <p:sp>
        <p:nvSpPr>
          <p:cNvPr id="18" name="Text 10"/>
          <p:cNvSpPr/>
          <p:nvPr/>
        </p:nvSpPr>
        <p:spPr>
          <a:xfrm>
            <a:off x="7456646" y="1612490"/>
            <a:ext cx="6767870" cy="37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Significant Female Engagement: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Despite the male lead, female participation stands strong at 37.5%, highlighting their active involvement in the investment landscape.</a:t>
            </a:r>
            <a:endParaRPr lang="en-US" sz="1100" dirty="0"/>
          </a:p>
        </p:txBody>
      </p:sp>
      <p:sp>
        <p:nvSpPr>
          <p:cNvPr id="19" name="Text 11"/>
          <p:cNvSpPr/>
          <p:nvPr/>
        </p:nvSpPr>
        <p:spPr>
          <a:xfrm>
            <a:off x="7464266" y="2188131"/>
            <a:ext cx="6767870" cy="37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Insight:</a:t>
            </a: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While male investors currently lead in numbers, the substantial female participation underscores a growing and important segment within the investment community.</a:t>
            </a:r>
            <a:endParaRPr lang="en-US" sz="10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266" y="2713703"/>
            <a:ext cx="7166134" cy="55158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27719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Preferred Investment Avenues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699729"/>
            <a:ext cx="13836729" cy="33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Investors gravitate towards various instruments based on their risk appetite and financial goals. Here's a breakdown of the most popular choices: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396835" y="1315283"/>
            <a:ext cx="7810262" cy="141684"/>
          </a:xfrm>
          <a:prstGeom prst="roundRect">
            <a:avLst>
              <a:gd name="adj" fmla="val 3362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96835" y="1315283"/>
            <a:ext cx="3514606" cy="141684"/>
          </a:xfrm>
          <a:prstGeom prst="roundRect">
            <a:avLst>
              <a:gd name="adj" fmla="val 33620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8292108" y="1315283"/>
            <a:ext cx="295989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45%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96835" y="159865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Mutual Funds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6835" y="1889165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Popular for diversified portfolios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396835" y="2354104"/>
            <a:ext cx="7820978" cy="141684"/>
          </a:xfrm>
          <a:prstGeom prst="roundRect">
            <a:avLst>
              <a:gd name="adj" fmla="val 3362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96835" y="2354104"/>
            <a:ext cx="1955244" cy="141684"/>
          </a:xfrm>
          <a:prstGeom prst="roundRect">
            <a:avLst>
              <a:gd name="adj" fmla="val 33620"/>
            </a:avLst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8302823" y="2354104"/>
            <a:ext cx="285274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25%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396835" y="26374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Equity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96835" y="2927985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Chosen for potential high returns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396835" y="3392924"/>
            <a:ext cx="7819430" cy="141684"/>
          </a:xfrm>
          <a:prstGeom prst="roundRect">
            <a:avLst>
              <a:gd name="adj" fmla="val 3362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396835" y="3392924"/>
            <a:ext cx="1720215" cy="141684"/>
          </a:xfrm>
          <a:prstGeom prst="roundRect">
            <a:avLst>
              <a:gd name="adj" fmla="val 33620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8301276" y="3392924"/>
            <a:ext cx="286822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22%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396835" y="36762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Fixed Deposits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396835" y="3966805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Preferred for stability and safety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396835" y="4431744"/>
            <a:ext cx="7900035" cy="141684"/>
          </a:xfrm>
          <a:prstGeom prst="roundRect">
            <a:avLst>
              <a:gd name="adj" fmla="val 3362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396835" y="4431744"/>
            <a:ext cx="631984" cy="141684"/>
          </a:xfrm>
          <a:prstGeom prst="roundRect">
            <a:avLst>
              <a:gd name="adj" fmla="val 33620"/>
            </a:avLst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8381881" y="4431744"/>
            <a:ext cx="206216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8%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396835" y="471511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PPF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396835" y="5005626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Long-term tax-saving option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96835" y="5648773"/>
            <a:ext cx="5368647" cy="470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data reveals a clear preference for instruments that balance growth potential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with manageable risk: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233452" y="6340435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largest share,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45%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opts for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Mutual Funds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indicating a preference for diversification and professional management.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233452" y="7020638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Equity investments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attract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25%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of participants, reflecting a pursuit of higher growth opportunities</a:t>
            </a: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9389806" y="2088110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Fixed Deposits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secure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22%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appealing to those seeking capital preservation</a:t>
            </a:r>
          </a:p>
          <a:p>
            <a:pPr algn="l">
              <a:lnSpc>
                <a:spcPts val="1400"/>
              </a:lnSpc>
              <a:buSzPct val="100000"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         and steady returns.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9389806" y="1470358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PPF (Public Provident Fund)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accounts for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8%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often chosen for its tax benefits and long-term savings potential.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8872418" y="2826306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Insight: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 significant majority of investors prefer instruments with moderate to higher risk profiles, indicating a focus on capital growth rather than pure capital preservation.</a:t>
            </a:r>
            <a:endParaRPr lang="en-US" sz="1100" dirty="0"/>
          </a:p>
        </p:txBody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806" y="4021442"/>
            <a:ext cx="5240594" cy="42344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3885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Motivations for Investment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912852"/>
            <a:ext cx="1026133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Understanding the 'why' behind investment decisions provides valuable context. Participants' primary motivations are: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58610"/>
            <a:ext cx="5368647" cy="286238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96835" y="415147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2E2E2E"/>
          </a:solidFill>
          <a:ln/>
        </p:spPr>
      </p:sp>
      <p:sp>
        <p:nvSpPr>
          <p:cNvPr id="6" name="Text 3"/>
          <p:cNvSpPr/>
          <p:nvPr/>
        </p:nvSpPr>
        <p:spPr>
          <a:xfrm>
            <a:off x="637222" y="4158922"/>
            <a:ext cx="1027509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Capital Appreciation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1777008" y="415147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5F5F5F"/>
          </a:solidFill>
          <a:ln/>
        </p:spPr>
      </p:sp>
      <p:sp>
        <p:nvSpPr>
          <p:cNvPr id="8" name="Text 5"/>
          <p:cNvSpPr/>
          <p:nvPr/>
        </p:nvSpPr>
        <p:spPr>
          <a:xfrm>
            <a:off x="1951315" y="4151471"/>
            <a:ext cx="807125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Wealth Creation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3157299" y="415147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909090"/>
          </a:solidFill>
          <a:ln/>
        </p:spPr>
      </p:sp>
      <p:sp>
        <p:nvSpPr>
          <p:cNvPr id="10" name="Text 7"/>
          <p:cNvSpPr/>
          <p:nvPr/>
        </p:nvSpPr>
        <p:spPr>
          <a:xfrm>
            <a:off x="3331607" y="4151471"/>
            <a:ext cx="855107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Dividend Income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4537591" y="415147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C1C1C1"/>
          </a:solidFill>
          <a:ln/>
        </p:spPr>
      </p:sp>
      <p:sp>
        <p:nvSpPr>
          <p:cNvPr id="12" name="Text 9"/>
          <p:cNvSpPr/>
          <p:nvPr/>
        </p:nvSpPr>
        <p:spPr>
          <a:xfrm>
            <a:off x="4711898" y="4151471"/>
            <a:ext cx="434221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Liquidity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6049804" y="1491399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Capital Appreciation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Wealth Creation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are the leading drivers, each cited by 30% of investors.</a:t>
            </a:r>
          </a:p>
          <a:p>
            <a:pPr algn="l">
              <a:lnSpc>
                <a:spcPts val="1400"/>
              </a:lnSpc>
              <a:buSzPct val="100000"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         This highlights a strong desire for asset growth over time.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6042303" y="2071052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Dividend Income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is a secondary motivator for 8% of participants, indicating an interest in regular income streams.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6049804" y="2541360"/>
            <a:ext cx="8191262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Liquidity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is the least significant primary reason, at just 2%, suggesting that most investors are not prioritizing immediate access to funds from these investments.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199610" y="4991706"/>
            <a:ext cx="8191262" cy="124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Insight:</a:t>
            </a: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The overwhelming focus on capital appreciation and wealth creation signifies a predominantly long-term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growth-oriented investment mindset among participants.</a:t>
            </a:r>
            <a:endParaRPr lang="en-US" sz="10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343" y="2975022"/>
            <a:ext cx="7089058" cy="5254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34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7909" y="503992"/>
            <a:ext cx="4879658" cy="458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Primary Savings Objectives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127909" y="1237059"/>
            <a:ext cx="7860983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Savings are the bedrock of future financial stability. Participants' objectives for saving reveal their long-term priorities: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7909" y="2304812"/>
            <a:ext cx="3838813" cy="2233970"/>
          </a:xfrm>
          <a:prstGeom prst="roundRect">
            <a:avLst>
              <a:gd name="adj" fmla="val 491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127909" y="2281952"/>
            <a:ext cx="3838813" cy="91440"/>
          </a:xfrm>
          <a:prstGeom prst="roundRect">
            <a:avLst>
              <a:gd name="adj" fmla="val 84192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7772400" y="2029897"/>
            <a:ext cx="549831" cy="549831"/>
          </a:xfrm>
          <a:prstGeom prst="roundRect">
            <a:avLst>
              <a:gd name="adj" fmla="val 166306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7937302" y="2167295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334006" y="2762964"/>
            <a:ext cx="229112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Retirement Planning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334006" y="3159204"/>
            <a:ext cx="3426619" cy="1173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60% of investors prioritize securing their financial future post-employment, indicating a strong forward-looking perspective.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149959" y="2304812"/>
            <a:ext cx="3838932" cy="2233970"/>
          </a:xfrm>
          <a:prstGeom prst="roundRect">
            <a:avLst>
              <a:gd name="adj" fmla="val 491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0149959" y="2281952"/>
            <a:ext cx="3838932" cy="91440"/>
          </a:xfrm>
          <a:prstGeom prst="roundRect">
            <a:avLst>
              <a:gd name="adj" fmla="val 84192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11794450" y="2029897"/>
            <a:ext cx="549831" cy="549831"/>
          </a:xfrm>
          <a:prstGeom prst="roundRect">
            <a:avLst>
              <a:gd name="adj" fmla="val 166306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959352" y="2167295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356056" y="2762964"/>
            <a:ext cx="229112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Education Funding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0356056" y="3159204"/>
            <a:ext cx="3426738" cy="1173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33% save specifically for educational expenses, reflecting a commitment to family and future generations' development.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27909" y="4996934"/>
            <a:ext cx="7860983" cy="1647230"/>
          </a:xfrm>
          <a:prstGeom prst="roundRect">
            <a:avLst>
              <a:gd name="adj" fmla="val 6661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127909" y="4974074"/>
            <a:ext cx="7860983" cy="91440"/>
          </a:xfrm>
          <a:prstGeom prst="roundRect">
            <a:avLst>
              <a:gd name="adj" fmla="val 84192"/>
            </a:avLst>
          </a:prstGeom>
          <a:solidFill>
            <a:srgbClr val="FFFFFF"/>
          </a:solidFill>
          <a:ln/>
        </p:spPr>
      </p:sp>
      <p:sp>
        <p:nvSpPr>
          <p:cNvPr id="19" name="Shape 16"/>
          <p:cNvSpPr/>
          <p:nvPr/>
        </p:nvSpPr>
        <p:spPr>
          <a:xfrm>
            <a:off x="9783485" y="4722019"/>
            <a:ext cx="549831" cy="549831"/>
          </a:xfrm>
          <a:prstGeom prst="roundRect">
            <a:avLst>
              <a:gd name="adj" fmla="val 166306"/>
            </a:avLst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9948386" y="4859417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6334006" y="5455087"/>
            <a:ext cx="229112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Emergency Fund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6334006" y="5851327"/>
            <a:ext cx="7448788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7% focus on building an emergency fund, emphasizing a foundational step towards financial resilience.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6127909" y="6850261"/>
            <a:ext cx="7860983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Insight: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The high percentages for retirement and education underscore that participants are deeply engaged in long-term financial planning, often extending to family well-being. Emergency funds, while crucial, are a smaller direct driver in this specific dataset.</a:t>
            </a:r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69B701-B760-18B8-7FE4-7065F1DFE43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8514" y="7796808"/>
            <a:ext cx="8395083" cy="3732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794" y="503515"/>
            <a:ext cx="6847165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Overall Investment Behavior Summary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40794" y="1327428"/>
            <a:ext cx="1334881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Bringing together the various facets of investor behavior, we observe a clear and consistent profile: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4" y="1826300"/>
            <a:ext cx="4449604" cy="7323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3793" y="2741652"/>
            <a:ext cx="367807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Balanced Gender Representation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3793" y="3137416"/>
            <a:ext cx="4083606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Despite a slight male majority, both genders are actively engaged in investment.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93" y="3929182"/>
            <a:ext cx="4083606" cy="279404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398" y="1826300"/>
            <a:ext cx="4449604" cy="7323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73397" y="2741652"/>
            <a:ext cx="381071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Preference for Growth Instruments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5273397" y="3137416"/>
            <a:ext cx="4083606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Mutual Funds and Equities are dominant choices, indicating an appetite for moderate-to-higher returns.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397" y="4222075"/>
            <a:ext cx="4083606" cy="27940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0002" y="1826300"/>
            <a:ext cx="4449604" cy="73235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23001" y="2741652"/>
            <a:ext cx="362712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Long-Term Goals Drive Decisions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9723001" y="3137416"/>
            <a:ext cx="4083606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Motivations like wealth creation, capital appreciation, retirement, and education confirm a future-oriented approach.</a:t>
            </a:r>
            <a:endParaRPr lang="en-US" sz="14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001" y="4222075"/>
            <a:ext cx="4083606" cy="279404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40794" y="7588091"/>
            <a:ext cx="1334881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points collectively paint a picture of investors who are thoughtful, proactive, and focused on building substantial long-term wealth.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25" y="551378"/>
            <a:ext cx="5946458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 &amp; Future Directions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95325" y="1445300"/>
            <a:ext cx="1323975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analysis reveals a sophisticated and goal-driven investor base. This understanding paves the way for advanced strategic planning.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986677"/>
            <a:ext cx="6619875" cy="7946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3921" y="2979896"/>
            <a:ext cx="3775353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Goal-Oriented Investor Mindset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93921" y="3409474"/>
            <a:ext cx="6222683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dataset strongly suggests a mature investor profile, characterized by clear objectives for long-term wealth and financial security.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986677"/>
            <a:ext cx="6619875" cy="7946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3796" y="2979896"/>
            <a:ext cx="37076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Deconstruct Behavioral Trends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513796" y="3409474"/>
            <a:ext cx="6222683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Deep dive into specific investor groups to uncover nuanced behavioral patterns and psychological drivers influencing their choices.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4561761"/>
            <a:ext cx="6619875" cy="7946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93921" y="5554980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Predictive Modeling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893921" y="5984558"/>
            <a:ext cx="6222683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models to forecast future investment trends and potential shifts in preferences, allowing for proactive strategy adjustments.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61761"/>
            <a:ext cx="6619875" cy="7946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3796" y="5554980"/>
            <a:ext cx="3456861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Refine Investment Strategies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513796" y="5984558"/>
            <a:ext cx="6222683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Leverage insights for more personalized and effective investment products and advisory services.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695325" y="7042428"/>
            <a:ext cx="1323975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By focusing on these next steps, we can further enhance our understanding of investor behavior and tailor our offerings to meet evolving financial needs.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880</Words>
  <Application>Microsoft Office PowerPoint</Application>
  <PresentationFormat>Custom</PresentationFormat>
  <Paragraphs>93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Mona Sans Semi Bold</vt:lpstr>
      <vt:lpstr>Arial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Jayant Shrimali</cp:lastModifiedBy>
  <cp:revision>3</cp:revision>
  <dcterms:created xsi:type="dcterms:W3CDTF">2025-11-13T10:12:56Z</dcterms:created>
  <dcterms:modified xsi:type="dcterms:W3CDTF">2025-11-13T10:40:30Z</dcterms:modified>
</cp:coreProperties>
</file>